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3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5AFD9-53CB-4EA7-BABF-A35B000EDCEF}" type="datetimeFigureOut">
              <a:rPr lang="en-US" smtClean="0"/>
              <a:pPr/>
              <a:t>7/30/2023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024D6-B904-4180-A701-6C306A8DBF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 descr="pozadina Heron 1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</p:spPr>
        <p:txBody>
          <a:bodyPr anchor="ctr"/>
          <a:lstStyle/>
          <a:p>
            <a:endParaRPr lang="sr-Cyrl-CS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4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POISONING BY CAUSTIC AGENTS</a:t>
            </a:r>
          </a:p>
          <a:p>
            <a:endParaRPr 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r>
              <a:rPr lang="en" sz="2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Prof. Slobodan Janković</a:t>
            </a:r>
            <a:endParaRPr lang="sr-Latn-CS" sz="2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3012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TREATMENT</a:t>
            </a:r>
            <a:endParaRPr lang="sr-Cyrl-CS" sz="8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3600" dirty="0">
                <a:solidFill>
                  <a:srgbClr val="B9FA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An exception are caustics ZnCl </a:t>
            </a:r>
            <a:r>
              <a:rPr lang="en" sz="3600" baseline="-250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2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and HgCl</a:t>
            </a:r>
            <a:r>
              <a:rPr lang="en" sz="3600" baseline="-250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2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where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stomach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should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be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wash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ed out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and activ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ated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coal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given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because danger from the systemic toxicity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of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zinc and mercury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greater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than danger from perforation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If perforation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occurs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emergency surgery is indicated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4036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TREATMENT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In case of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 and I</a:t>
            </a:r>
            <a:r>
              <a:rPr lang="en-US" sz="3600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degree of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esophagus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damage, patient may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start taking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liquid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food when the troubles disappear</a:t>
            </a: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In case of IIb and III degree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of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esophagus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damage, the patient should 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be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fed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through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thin nasogastric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tube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36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060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TREATMENT</a:t>
            </a:r>
            <a:endParaRPr lang="sr-Cyrl-CS" sz="8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The strictures are treated by dilatation with metal bougies or by stents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 a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caustic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entered the conjuctival sac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the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eye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should be rinsed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with a few liters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of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physiological solution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36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108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4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HYDRO</a:t>
            </a:r>
            <a:r>
              <a:rPr lang="sr-Latn-RS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FLU</a:t>
            </a: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ORIC ACID AND FLUORIDES</a:t>
            </a:r>
            <a:endParaRPr lang="sr-Cyrl-CS" sz="44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1000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Tx/>
              <a:buChar char="✱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Hydro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fluoric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acid (HF)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use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or dissolution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of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sand (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cleaning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bricks)</a:t>
            </a: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Tx/>
              <a:buChar char="✱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NaF and NH </a:t>
            </a:r>
            <a:r>
              <a:rPr lang="en" sz="3600" baseline="-250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4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HF</a:t>
            </a:r>
            <a:r>
              <a:rPr lang="en" sz="3600" baseline="-250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2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(ammonium fluoride ) are toxic as well as hydro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fluoric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acid (HF)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6084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HYDRO</a:t>
            </a:r>
            <a:r>
              <a:rPr lang="sr-Latn-RS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FLU</a:t>
            </a: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ORIC ACID AND FLUORIDES</a:t>
            </a:r>
            <a:endParaRPr lang="sr-Cyrl-CS" sz="44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8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Tx/>
              <a:buChar char="✱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HF penetrates deep into the tissues across  skin and mucous membranes, release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F </a:t>
            </a:r>
            <a:r>
              <a:rPr lang="en" sz="3600" baseline="300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-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which binds calcium and magnesium ions,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causing cell death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Tx/>
              <a:buChar char="✱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That's why after HF exposure symptoms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are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be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gining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with certain latency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36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2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HYDRO</a:t>
            </a:r>
            <a:r>
              <a:rPr lang="sr-Latn-RS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FLU</a:t>
            </a: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ORIC ACID AND FLUORIDES</a:t>
            </a:r>
            <a:endParaRPr lang="sr-Cyrl-CS" sz="44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8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70000"/>
              </a:spcBef>
              <a:buClr>
                <a:srgbClr val="C00000"/>
              </a:buClr>
              <a:buFontTx/>
              <a:buChar char="✱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Lethal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dose is 1mg/kg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70000"/>
              </a:spcBef>
              <a:buClr>
                <a:srgbClr val="C00000"/>
              </a:buClr>
              <a:buFontTx/>
              <a:buChar char="✱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Injuries are deep, with necrosis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70000"/>
              </a:spcBef>
              <a:buClr>
                <a:srgbClr val="C00000"/>
              </a:buClr>
              <a:buFontTx/>
              <a:buChar char="✱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If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HF is inhaled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respiratory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tract will be damaged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: inflammation, ulcers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36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156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HYDRO</a:t>
            </a:r>
            <a:r>
              <a:rPr lang="sr-Latn-RS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FLU</a:t>
            </a: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ORIC ACID AND FLUORIDES</a:t>
            </a:r>
            <a:endParaRPr lang="sr-Cyrl-CS" sz="44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8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70000"/>
              </a:spcBef>
              <a:buClr>
                <a:srgbClr val="C00000"/>
              </a:buClr>
              <a:buFontTx/>
              <a:buChar char="✱"/>
            </a:pPr>
            <a:r>
              <a:rPr lang="en" sz="3600" dirty="0">
                <a:solidFill>
                  <a:srgbClr val="B9FA00"/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After ingestion, it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causes local corrosion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but is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also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absorbed,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causing systemic effects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70000"/>
              </a:spcBef>
              <a:buClr>
                <a:srgbClr val="C00000"/>
              </a:buClr>
              <a:buFontTx/>
              <a:buChar char="✱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Necrosis in t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he eye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caused by HF is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deeper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than that caused by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other acid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36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80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9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HYDRO</a:t>
            </a:r>
            <a:r>
              <a:rPr lang="sr-Latn-RS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FLU</a:t>
            </a: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ORIC ACID AND FLUORIDES</a:t>
            </a:r>
            <a:endParaRPr lang="sr-Cyrl-CS" sz="44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20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     </a:t>
            </a:r>
            <a:r>
              <a:rPr lang="en" sz="4000" b="1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Systemic</a:t>
            </a: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4000" b="1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effects </a:t>
            </a:r>
            <a:r>
              <a:rPr lang="en" sz="40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:</a:t>
            </a:r>
          </a:p>
          <a:p>
            <a:pPr marL="2057400" lvl="4" indent="-228600">
              <a:spcBef>
                <a:spcPct val="4000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Hypocalcemia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2057400" lvl="4" indent="-228600">
              <a:spcBef>
                <a:spcPct val="4000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Hypomagnesemia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2057400" lvl="4" indent="-228600">
              <a:spcBef>
                <a:spcPct val="4000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Hypocoagulability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2057400" lvl="4" indent="-228600">
              <a:spcBef>
                <a:spcPct val="40000"/>
              </a:spcBef>
              <a:buClr>
                <a:srgbClr val="C00000"/>
              </a:buClr>
              <a:buFont typeface="Wingdings" pitchFamily="2" charset="2"/>
              <a:buChar char="v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Fibrillation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36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04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TREATMENT</a:t>
            </a:r>
            <a:endParaRPr lang="sr-Cyrl-CS" sz="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 dirty="0">
              <a:solidFill>
                <a:srgbClr val="B9FA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¬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he skin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should be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rinse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with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lot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of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water</a:t>
            </a:r>
            <a:endParaRPr lang="sr-Cyrl-C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¬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gel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should be placed on the damaged skin: mixture of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25 ml of 10% calcium gluconate with  75ml sterile, water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-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soluble lubricant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¬"/>
            </a:pPr>
            <a:endParaRPr lang="sr-Cyrl-CS" sz="36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8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TREATMENT</a:t>
            </a:r>
            <a:endParaRPr lang="sr-Cyrl-CS" sz="8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20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¬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Calcium binds fluorine ion ,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and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prevent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further absorption</a:t>
            </a:r>
            <a:endParaRPr lang="sr-Cyrl-C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None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¬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When skin injuries are large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calcium  gluconate c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ould be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give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n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subcutaneous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ly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or intraarterial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ly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(10ml 10% solution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of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calcium gluconate in 40ml 5% glucose)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4820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3200" dirty="0">
              <a:solidFill>
                <a:schemeClr val="folHlink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sr-Latn-RS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</a:t>
            </a:r>
            <a:r>
              <a:rPr lang="en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AUSTIC AGENT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   is substance which causes </a:t>
            </a:r>
            <a:r>
              <a:rPr lang="sr-Latn-RS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non-selective morphological and functional damage of the</a:t>
            </a: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tissue</a:t>
            </a:r>
            <a:r>
              <a:rPr lang="sr-Latn-RS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with which it comes into contact</a:t>
            </a:r>
            <a:endParaRPr lang="sr-Cyrl-CS" sz="3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1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Majority of caustic agentrs are strong 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acid</a:t>
            </a:r>
            <a:r>
              <a:rPr lang="sr-Latn-RS" sz="3200" dirty="0">
                <a:solidFill>
                  <a:srgbClr val="C00000"/>
                </a:solidFill>
                <a:latin typeface="Comic Sans MS" pitchFamily="66" charset="0"/>
              </a:rPr>
              <a:t>s</a:t>
            </a:r>
            <a:r>
              <a:rPr lang="en" sz="3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and</a:t>
            </a:r>
            <a:r>
              <a:rPr lang="en" sz="3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rgbClr val="C00000"/>
                </a:solidFill>
                <a:latin typeface="Comic Sans MS" pitchFamily="66" charset="0"/>
              </a:rPr>
              <a:t>bases</a:t>
            </a:r>
            <a:r>
              <a:rPr lang="en" sz="3200" dirty="0">
                <a:solidFill>
                  <a:schemeClr val="accent2"/>
                </a:solidFill>
                <a:latin typeface="Comic Sans MS" pitchFamily="66" charset="0"/>
              </a:rPr>
              <a:t>, </a:t>
            </a: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but also other substances</a:t>
            </a:r>
            <a:r>
              <a:rPr lang="sr-Latn-RS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belong to this group</a:t>
            </a: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(e</a:t>
            </a:r>
            <a:r>
              <a:rPr lang="sr-Latn-RS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.</a:t>
            </a: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g</a:t>
            </a:r>
            <a:r>
              <a:rPr lang="sr-Latn-RS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.,</a:t>
            </a: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phenols) </a:t>
            </a:r>
            <a:endParaRPr lang="sr-Cyrl-CS" sz="3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 Unicode MS" pitchFamily="34" charset="-128"/>
              <a:buChar char="✫"/>
            </a:pPr>
            <a:endParaRPr lang="en-US" sz="1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Acids are donors of protons (H</a:t>
            </a:r>
            <a:r>
              <a:rPr lang="en" sz="3200" baseline="300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+</a:t>
            </a: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),</a:t>
            </a:r>
            <a:r>
              <a:rPr lang="sr-Latn-RS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and bases</a:t>
            </a:r>
            <a:r>
              <a:rPr lang="sr-Latn-RS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are</a:t>
            </a:r>
            <a:r>
              <a:rPr lang="en" sz="32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acceptors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252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TREATMENT</a:t>
            </a:r>
            <a:endParaRPr lang="en-US" sz="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45000"/>
              </a:spcBef>
              <a:buClr>
                <a:srgbClr val="C00000"/>
              </a:buClr>
              <a:buFont typeface="Wingdings" pitchFamily="2" charset="2"/>
              <a:buChar char="¬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If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HF is inhaled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give 4 ml of 2.5% calcium  gluconate solution across nebulizer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45000"/>
              </a:spcBef>
              <a:buClr>
                <a:srgbClr val="C00000"/>
              </a:buClr>
              <a:buFont typeface="Wingdings" pitchFamily="2" charset="2"/>
              <a:buChar char="¬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In the case of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ingestion, rinse stomach and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administer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calcium or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magnesium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salt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45000"/>
              </a:spcBef>
              <a:buClr>
                <a:srgbClr val="C00000"/>
              </a:buClr>
              <a:buFont typeface="Wingdings" pitchFamily="2" charset="2"/>
              <a:buChar char="¬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Eye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should be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rinse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with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several liters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of physiological solution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None/>
            </a:pPr>
            <a:endParaRPr lang="sr-Cyrl-CS" sz="36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4276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TREATMENT</a:t>
            </a:r>
          </a:p>
          <a:p>
            <a:pPr marL="342900" indent="-342900" algn="ctr">
              <a:spcBef>
                <a:spcPct val="20000"/>
              </a:spcBef>
            </a:pPr>
            <a:endParaRPr lang="en-US" sz="8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¬"/>
            </a:pP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.v. calcium gluconate and magnesium sulfate (20ml 20% solution, during 20 minutes ), acc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ording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to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level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of calcium and magnesium in serum</a:t>
            </a:r>
            <a:endParaRPr lang="sr-Cyrl-C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None/>
            </a:pPr>
            <a:endParaRPr lang="en-US" sz="1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Wingdings" pitchFamily="2" charset="2"/>
              <a:buChar char="¬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Hyperkalemia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should be treated by administration of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bicarbonate, 5% glucose and insulin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Wingdings" pitchFamily="2" charset="2"/>
              <a:buChar char="¬"/>
            </a:pPr>
            <a:endParaRPr lang="sr-Cyrl-CS" sz="36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5844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3">
                  <a:lumMod val="50000"/>
                </a:schemeClr>
              </a:buClr>
            </a:pPr>
            <a:endParaRPr lang="sr-Cyrl-CS" sz="3600" dirty="0">
              <a:solidFill>
                <a:schemeClr val="accent2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Both acids and bases are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neutralized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in the tissues, releasing heat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Acids cause coagulation  necrosis , because hydrogens ions  take away water from cell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</a:t>
            </a:r>
            <a:endParaRPr lang="sr-Cyrl-C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 Unicode MS" pitchFamily="34" charset="-128"/>
              <a:buChar char="✫"/>
            </a:pPr>
            <a:endParaRPr lang="en-US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C00000"/>
              </a:buClr>
              <a:buFont typeface="Arial Unicode MS" pitchFamily="34" charset="-128"/>
              <a:buChar char="✫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Bases cause colli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quation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necrosis (dissolution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of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protein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saponification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of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fats, emulsification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of cell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membran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)</a:t>
            </a: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6868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36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12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DEGREE</a:t>
            </a:r>
            <a:r>
              <a:rPr lang="sr-Latn-RS" sz="36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</a:t>
            </a:r>
            <a:r>
              <a:rPr lang="en" sz="36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OF ESOPHAGUS DAMAGE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36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sr-Latn-RS" sz="36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en" sz="36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degree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- only hyperemia and edema</a:t>
            </a:r>
            <a:endParaRPr lang="sr-Latn-R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Latn-RS" sz="36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IIa degree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– ulceration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of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mucous membrane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which is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not circumferential</a:t>
            </a:r>
            <a:endParaRPr lang="sr-Cyrl-C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en-US" sz="24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IIb degree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– circumferential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ulceration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of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mucous membrane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7892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" sz="3600" b="1" dirty="0">
                <a:solidFill>
                  <a:srgbClr val="B9FA00"/>
                </a:solidFill>
                <a:latin typeface="Comic Sans MS" pitchFamily="66" charset="0"/>
              </a:rPr>
              <a:t> 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1400" b="1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CLINICAL PICTURE</a:t>
            </a:r>
          </a:p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¹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Strong pain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around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lips,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mouth,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chest and belly</a:t>
            </a:r>
            <a:endParaRPr lang="sr-Cyrl-C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None/>
            </a:pPr>
            <a:endParaRPr lang="en-US" sz="1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¹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Edema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of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pharynx, sometimes also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of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larynx </a:t>
            </a:r>
            <a:endParaRPr lang="sr-Cyrl-C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None/>
            </a:pPr>
            <a:endParaRPr lang="en-US" sz="1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¹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Difficult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y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breathing</a:t>
            </a:r>
            <a:endParaRPr lang="sr-Cyrl-C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None/>
            </a:pPr>
            <a:endParaRPr lang="en-US" sz="12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rgbClr val="C00000"/>
              </a:buClr>
              <a:buFont typeface="Wingdings 2" pitchFamily="18" charset="2"/>
              <a:buChar char="¹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Dysphagia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and </a:t>
            </a:r>
            <a:r>
              <a:rPr lang="en" sz="3600" dirty="0" err="1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odynophagia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b="1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8916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en-US" sz="10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5000"/>
              </a:spcBef>
              <a:buClr>
                <a:srgbClr val="C00000"/>
              </a:buClr>
              <a:buFont typeface="Wingdings 2" pitchFamily="18" charset="2"/>
              <a:buChar char="¹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If the patient has stridor, then esophagus is  damage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probably very  seriously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5000"/>
              </a:spcBef>
              <a:buClr>
                <a:srgbClr val="C00000"/>
              </a:buClr>
              <a:buFont typeface="Wingdings 2" pitchFamily="18" charset="2"/>
              <a:buChar char="¹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If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there is no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perforation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of esophagus or stomach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process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of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healing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begins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and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lasts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around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8 week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5000"/>
              </a:spcBef>
              <a:buClr>
                <a:srgbClr val="C00000"/>
              </a:buClr>
              <a:buFont typeface="Wingdings 2" pitchFamily="18" charset="2"/>
              <a:buChar char="¹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Survivors have esophageal strictures and increased risk of esophageal cancer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600" b="1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9940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en-US" sz="10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sr-Cyrl-CS" sz="800" b="1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DIAGNOSIS</a:t>
            </a:r>
          </a:p>
          <a:p>
            <a:pPr marL="342900" indent="-342900">
              <a:spcBef>
                <a:spcPct val="4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Blood biochemistry shows</a:t>
            </a: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acidosis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4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RDG </a:t>
            </a:r>
            <a:r>
              <a:rPr lang="sr-Latn-RS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of </a:t>
            </a: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chest and abdomen</a:t>
            </a:r>
            <a:r>
              <a:rPr lang="sr-Latn-RS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: pneumoperitoneum</a:t>
            </a:r>
          </a:p>
          <a:p>
            <a:pPr marL="342900" indent="-342900">
              <a:spcBef>
                <a:spcPct val="4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Esophagogastroscopy </a:t>
            </a:r>
            <a:r>
              <a:rPr lang="sr-Latn-RS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is allowed for the first 12 hours</a:t>
            </a: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and not</a:t>
            </a:r>
            <a:r>
              <a:rPr lang="sr-Latn-RS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later </a:t>
            </a:r>
            <a:r>
              <a:rPr lang="sr-Latn-RS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than</a:t>
            </a: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24h</a:t>
            </a:r>
          </a:p>
          <a:p>
            <a:pPr marL="342900" indent="-342900">
              <a:spcBef>
                <a:spcPct val="40000"/>
              </a:spcBef>
              <a:buClr>
                <a:srgbClr val="C00000"/>
              </a:buClr>
              <a:buFont typeface="Mistral" pitchFamily="66" charset="0"/>
              <a:buChar char="●"/>
            </a:pP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Endoscopy is contraindicated from 5</a:t>
            </a:r>
            <a:r>
              <a:rPr lang="sr-Latn-RS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th</a:t>
            </a: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to</a:t>
            </a: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the 14th day after poisoning , because esoph</a:t>
            </a:r>
            <a:r>
              <a:rPr lang="sr-Latn-RS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ageal w</a:t>
            </a:r>
            <a:r>
              <a:rPr lang="en" sz="34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all is then the weakest</a:t>
            </a:r>
            <a:endParaRPr lang="en-US" sz="34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Cyrl-CS" sz="34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64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3200" b="1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TREATMENT</a:t>
            </a:r>
            <a:endParaRPr lang="sr-Cyrl-CS" sz="8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2800" dirty="0">
                <a:solidFill>
                  <a:srgbClr val="B9FA00"/>
                </a:solidFill>
                <a:latin typeface="Comic Sans MS" pitchFamily="66" charset="0"/>
              </a:rPr>
              <a:t> 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Each patient should receive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dexamethasone  10 mg i.v. (0.6 mg / kg to children) 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in order to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prevent swelling 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of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respiratory 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tract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Intubate the patient if 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larygneal edema is imminent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endParaRPr lang="sr-Latn-R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sr-Latn-R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.v. 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Infusions of crystalloid solutions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Wash 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the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acid and 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the </a:t>
            </a:r>
            <a:r>
              <a:rPr lang="en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base </a:t>
            </a:r>
            <a:r>
              <a:rPr lang="sr-Latn-RS" sz="28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from the skin immediately</a:t>
            </a:r>
            <a:endParaRPr lang="sr-Cyrl-CS" sz="36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988" name="Rectangle 4" descr="pozadina Heron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3000">
                <a:schemeClr val="accent3">
                  <a:lumMod val="40000"/>
                  <a:lumOff val="60000"/>
                </a:schemeClr>
              </a:gs>
              <a:gs pos="21001">
                <a:schemeClr val="accent1">
                  <a:lumMod val="40000"/>
                  <a:lumOff val="60000"/>
                </a:schemeClr>
              </a:gs>
              <a:gs pos="63000">
                <a:schemeClr val="accent6">
                  <a:lumMod val="40000"/>
                  <a:lumOff val="60000"/>
                </a:schemeClr>
              </a:gs>
              <a:gs pos="67000">
                <a:schemeClr val="accent3">
                  <a:lumMod val="40000"/>
                  <a:lumOff val="60000"/>
                </a:schemeClr>
              </a:gs>
              <a:gs pos="69000">
                <a:schemeClr val="accent1">
                  <a:lumMod val="40000"/>
                  <a:lumOff val="60000"/>
                </a:schemeClr>
              </a:gs>
              <a:gs pos="82001">
                <a:schemeClr val="accent4">
                  <a:lumMod val="40000"/>
                  <a:lumOff val="6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sr-Cyrl-CS" sz="2000" b="1" dirty="0">
              <a:solidFill>
                <a:srgbClr val="FFFF66"/>
              </a:solidFill>
              <a:latin typeface="Comic Sans MS" pitchFamily="66" charset="0"/>
            </a:endParaRPr>
          </a:p>
          <a:p>
            <a:pPr marL="342900" indent="-342900" algn="ctr">
              <a:spcBef>
                <a:spcPct val="20000"/>
              </a:spcBef>
            </a:pPr>
            <a:r>
              <a:rPr lang="en" sz="4400" b="1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TREATMENT</a:t>
            </a:r>
            <a:endParaRPr lang="sr-Cyrl-CS" sz="800" b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Give to the patient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to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drink water (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in order to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dilute the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caustic),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but only if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he/she 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does not have pains,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is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conscious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is not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vomiting and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not dyspnoic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C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ausing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vomiting is contraindicated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Activ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ated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coal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is not useful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Clr>
                <a:srgbClr val="C00000"/>
              </a:buClr>
              <a:buFont typeface="Arial Unicode MS" pitchFamily="34" charset="-128"/>
              <a:buChar char="✦"/>
            </a:pP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sr-Latn-RS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Do n</a:t>
            </a:r>
            <a:r>
              <a:rPr lang="en" sz="3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ot neutralize caustics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rgbClr val="FFFF66"/>
              </a:buClr>
              <a:buFont typeface="Arial Unicode MS" pitchFamily="34" charset="-128"/>
              <a:buChar char="✦"/>
            </a:pPr>
            <a:endParaRPr lang="sr-Cyrl-CS" sz="3600" dirty="0">
              <a:solidFill>
                <a:srgbClr val="B9FA00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</a:pPr>
            <a:endParaRPr lang="sr-Latn-CS" sz="3600" dirty="0">
              <a:solidFill>
                <a:srgbClr val="B9FA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892</Words>
  <Application>Microsoft Office PowerPoint</Application>
  <PresentationFormat>On-screen Show (4:3)</PresentationFormat>
  <Paragraphs>141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Arial Unicode MS</vt:lpstr>
      <vt:lpstr>Calibri</vt:lpstr>
      <vt:lpstr>Comic Sans MS</vt:lpstr>
      <vt:lpstr>Mistral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Slobodan Jankovic</cp:lastModifiedBy>
  <cp:revision>26</cp:revision>
  <dcterms:created xsi:type="dcterms:W3CDTF">2011-04-06T10:47:37Z</dcterms:created>
  <dcterms:modified xsi:type="dcterms:W3CDTF">2023-07-30T12:36:18Z</dcterms:modified>
</cp:coreProperties>
</file>